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3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4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5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6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7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8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'##0;-#'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Sheet1!$A$2:$A$8</c:f>
              <c:multiLvlStrCache>
                <c:ptCount val="7"/>
                <c:lvl>
                  <c:pt idx="0">
                    <c:v>GRANJET</c:v>
                  </c:pt>
                  <c:pt idx="1">
                    <c:v>Erdbau</c:v>
                  </c:pt>
                  <c:pt idx="2">
                    <c:v>Limmat</c:v>
                  </c:pt>
                  <c:pt idx="3">
                    <c:v>Unteres Aaretal</c:v>
                  </c:pt>
                  <c:pt idx="4">
                    <c:v>Infrastrukturbau</c:v>
                  </c:pt>
                  <c:pt idx="5">
                    <c:v>BWI</c:v>
                  </c:pt>
                  <c:pt idx="6">
                    <c:v>Aarau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167768</c:v>
                </c:pt>
                <c:pt idx="1">
                  <c:v>140572</c:v>
                </c:pt>
                <c:pt idx="2">
                  <c:v>135457</c:v>
                </c:pt>
                <c:pt idx="3">
                  <c:v>132473</c:v>
                </c:pt>
                <c:pt idx="4">
                  <c:v>21605</c:v>
                </c:pt>
                <c:pt idx="5">
                  <c:v>-105705</c:v>
                </c:pt>
                <c:pt idx="6">
                  <c:v>-345433</c:v>
                </c:pt>
              </c:numCache>
            </c:numRef>
          </c:val>
        </c:ser>
        <c:dLbls>
          <c:numFmt formatCode="#'##0;-#'##0" sourceLinked="0"/>
          <c:txPr>
            <a:bodyPr/>
            <a:lstStyle/>
            <a:p>
              <a:pPr>
                <a:defRPr b="0" i="0" strike="noStrike" sz="9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4E7EC"/>
              </a:solidFill>
              <a:prstDash val="solid"/>
              <a:round/>
            </a:ln>
          </c:spPr>
        </c:majorGridlines>
        <c:numFmt formatCode="#'##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</c:v>
                </c:pt>
                <c:pt idx="1">
                  <c:v>3</c:v>
                </c:pt>
                <c:pt idx="2">
                  <c:v>9</c:v>
                </c:pt>
                <c:pt idx="3">
                  <c:v>4</c:v>
                </c:pt>
                <c:pt idx="4">
                  <c:v>18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</c:v>
                </c:pt>
                <c:pt idx="1">
                  <c:v>4</c:v>
                </c:pt>
                <c:pt idx="2">
                  <c:v>9</c:v>
                </c:pt>
                <c:pt idx="3">
                  <c:v>5</c:v>
                </c:pt>
                <c:pt idx="4">
                  <c:v>16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</c:v>
                </c:pt>
                <c:pt idx="1">
                  <c:v>0</c:v>
                </c:pt>
                <c:pt idx="2">
                  <c:v>4</c:v>
                </c:pt>
                <c:pt idx="3">
                  <c:v>4</c:v>
                </c:pt>
                <c:pt idx="4">
                  <c:v>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</c:v>
                </c:pt>
                <c:pt idx="1">
                  <c:v>1</c:v>
                </c:pt>
                <c:pt idx="2">
                  <c:v>5</c:v>
                </c:pt>
                <c:pt idx="3">
                  <c:v>1</c:v>
                </c:pt>
                <c:pt idx="4">
                  <c:v>15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2</c:v>
                </c:pt>
                <c:pt idx="2">
                  <c:v>4</c:v>
                </c:pt>
                <c:pt idx="3">
                  <c:v>1</c:v>
                </c:pt>
                <c:pt idx="4">
                  <c:v>15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0</c:v>
                </c:pt>
                <c:pt idx="2">
                  <c:v>3</c:v>
                </c:pt>
                <c:pt idx="3">
                  <c:v>2</c:v>
                </c:pt>
                <c:pt idx="4">
                  <c:v>10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19</c:v>
                </c:pt>
                <c:pt idx="1">
                  <c:v>7</c:v>
                </c:pt>
                <c:pt idx="2">
                  <c:v>5</c:v>
                </c:pt>
                <c:pt idx="3">
                  <c:v>10</c:v>
                </c:pt>
                <c:pt idx="4">
                  <c:v>54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C00000"/>
          </a:solidFill>
          <a:ln/>
        </p:spPr>
      </p:sp>
      <p:pic>
        <p:nvPicPr>
          <p:cNvPr id="3" name="Image 0" descr="/home/claude/aarvia/logo_aarvia_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640080"/>
            <a:ext cx="3291840" cy="877824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2860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5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SMARTIES COCKPIT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777240" y="2743200"/>
            <a:ext cx="10607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Profit-Center-Steuerung &amp; Strategie</a:t>
            </a:r>
            <a:endParaRPr lang="en-US" sz="4600" dirty="0"/>
          </a:p>
        </p:txBody>
      </p:sp>
      <p:sp>
        <p:nvSpPr>
          <p:cNvPr id="6" name="Text 3"/>
          <p:cNvSpPr/>
          <p:nvPr/>
        </p:nvSpPr>
        <p:spPr>
          <a:xfrm>
            <a:off x="822960" y="3977640"/>
            <a:ext cx="9875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Konsolidierte Analyse der sieben Profit Center · Branchenstrukturanalyse nach Porter · Handlungsempfehlungen für die Geschäftsleitung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822960" y="507492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20'018'749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822960" y="559612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Konsolidierter Ertrag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3566160" y="507492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146'737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3566160" y="559612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Gruppenergebnis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6309360" y="507492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0,7 %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6309360" y="559612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Gruppen-Marge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9052560" y="507492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283</a:t>
            </a:r>
            <a:endParaRPr lang="en-US" sz="2600" dirty="0"/>
          </a:p>
        </p:txBody>
      </p:sp>
      <p:sp>
        <p:nvSpPr>
          <p:cNvPr id="14" name="Text 11"/>
          <p:cNvSpPr/>
          <p:nvPr/>
        </p:nvSpPr>
        <p:spPr>
          <a:xfrm>
            <a:off x="9052560" y="559612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822960" y="635508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Periode Q1 2026 · Datenstand 06.06.2026 · Quelle Abacus 214-Projektauswertung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3004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Aarau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Tiefbau / Fernwärme  ·  Aarau / Region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972'574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−345'433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-35,5 %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Villmergen, Fernwärmenetz, 1. Etappe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−283'063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Aarau, TS, Effingerweg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−52'393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Oberentfelden, Sagigut, Sanierung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−43'986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Reinach, NB Golistik AG, Belagsarbeiten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−14'716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Boniswil, Sanierung Pfaffenhalde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−12'000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Dringender Sanierungsfall. Villmergen Fernwärme (−283k) ist der grösste Einzelverlust der Gruppe — Lehren für Submission &amp; Kalkulation ziehen.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Q1 2026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10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3003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Erdbau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Erd- / Tiefbau / Wohnüberbauung  ·  Aargau / Zürich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8'916'613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140'572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1,6 %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Döttingen, Brüelstrasse 5 - Wohnüberbauung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−136'465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Niederweningen, Binzacherweg - WÜ Binz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−108'780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Lengnau, WÜB Surbparkweg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−108'447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Zürich, Wehntalerstrasse 45-49 - Neubau MFH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−69'171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Rombach, NB Doppelsporthalle und Musikschule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−63'997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Strategischer Hebel Nr. 1. Grösste Einheit, 54 Verlustbaustellen, extrem FL-Dritte-lastig — hier liegt das grösste Ergebnis-Potenzial der Gruppe.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Q1 2026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11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Branchenstruktur nach Porter — Five Forces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6858000" cy="86868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371600"/>
            <a:ext cx="82296" cy="86868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6" name="Text 4"/>
          <p:cNvSpPr/>
          <p:nvPr/>
        </p:nvSpPr>
        <p:spPr>
          <a:xfrm>
            <a:off x="713232" y="1499616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Rivalität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713232" y="1847088"/>
            <a:ext cx="1417320" cy="274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/>
        </p:spPr>
      </p:sp>
      <p:sp>
        <p:nvSpPr>
          <p:cNvPr id="8" name="Text 6"/>
          <p:cNvSpPr/>
          <p:nvPr/>
        </p:nvSpPr>
        <p:spPr>
          <a:xfrm>
            <a:off x="713232" y="184708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HOCH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611880" y="1463040"/>
            <a:ext cx="3520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Fragmentierter, preisgetriebener Submissionsmarkt im Tiefbau. Differenzierung fast nur über Termintreue &amp; Logistik.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57200" y="2322576"/>
            <a:ext cx="6858000" cy="86868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322576"/>
            <a:ext cx="82296" cy="86868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2" name="Text 10"/>
          <p:cNvSpPr/>
          <p:nvPr/>
        </p:nvSpPr>
        <p:spPr>
          <a:xfrm>
            <a:off x="713232" y="2450592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Lieferantenmacht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13232" y="2798064"/>
            <a:ext cx="1417320" cy="274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/>
        </p:spPr>
      </p:sp>
      <p:sp>
        <p:nvSpPr>
          <p:cNvPr id="14" name="Text 12"/>
          <p:cNvSpPr/>
          <p:nvPr/>
        </p:nvSpPr>
        <p:spPr>
          <a:xfrm>
            <a:off x="713232" y="2798064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HOCH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414016"/>
            <a:ext cx="3520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Subunternehmer (FL-Dritte) sind in fast allen Verlust-PC der grösste Kostentreiber — spürbare Preismacht bei Engpassgewerken.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57200" y="3273552"/>
            <a:ext cx="6858000" cy="86868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273552"/>
            <a:ext cx="82296" cy="86868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8" name="Text 16"/>
          <p:cNvSpPr/>
          <p:nvPr/>
        </p:nvSpPr>
        <p:spPr>
          <a:xfrm>
            <a:off x="713232" y="3401568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Kundenmacht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13232" y="3749040"/>
            <a:ext cx="1417320" cy="274320"/>
          </a:xfrm>
          <a:prstGeom prst="roundRect">
            <a:avLst>
              <a:gd name="adj" fmla="val 16667"/>
            </a:avLst>
          </a:prstGeom>
          <a:solidFill>
            <a:srgbClr val="C9A227"/>
          </a:solidFill>
          <a:ln/>
        </p:spPr>
      </p:sp>
      <p:sp>
        <p:nvSpPr>
          <p:cNvPr id="20" name="Text 18"/>
          <p:cNvSpPr/>
          <p:nvPr/>
        </p:nvSpPr>
        <p:spPr>
          <a:xfrm>
            <a:off x="713232" y="37490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MITTEL-HOCH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611880" y="3364992"/>
            <a:ext cx="3520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Öffentliche Hand mit Tiefstpreis-Submission; einzelne Grosskunden/Rahmenverträge konzentrieren Volumen.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57200" y="4224528"/>
            <a:ext cx="6858000" cy="86868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7200" y="4224528"/>
            <a:ext cx="82296" cy="868680"/>
          </a:xfrm>
          <a:prstGeom prst="rect">
            <a:avLst/>
          </a:prstGeom>
          <a:solidFill>
            <a:srgbClr val="2FB572"/>
          </a:solidFill>
          <a:ln/>
        </p:spPr>
      </p:sp>
      <p:sp>
        <p:nvSpPr>
          <p:cNvPr id="24" name="Text 22"/>
          <p:cNvSpPr/>
          <p:nvPr/>
        </p:nvSpPr>
        <p:spPr>
          <a:xfrm>
            <a:off x="713232" y="4352544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Neue Anbieter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713232" y="4700016"/>
            <a:ext cx="1417320" cy="274320"/>
          </a:xfrm>
          <a:prstGeom prst="roundRect">
            <a:avLst>
              <a:gd name="adj" fmla="val 16667"/>
            </a:avLst>
          </a:prstGeom>
          <a:solidFill>
            <a:srgbClr val="2FB572"/>
          </a:solidFill>
          <a:ln/>
        </p:spPr>
      </p:sp>
      <p:sp>
        <p:nvSpPr>
          <p:cNvPr id="26" name="Text 24"/>
          <p:cNvSpPr/>
          <p:nvPr/>
        </p:nvSpPr>
        <p:spPr>
          <a:xfrm>
            <a:off x="713232" y="4700016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NIEDRIG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611880" y="4315968"/>
            <a:ext cx="3520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Hohe Eintrittsbarrieren: Maschinenpark, Deponien, Eignungsnachweise, Referenzen.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57200" y="5175504"/>
            <a:ext cx="6858000" cy="86868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57200" y="5175504"/>
            <a:ext cx="82296" cy="868680"/>
          </a:xfrm>
          <a:prstGeom prst="rect">
            <a:avLst/>
          </a:prstGeom>
          <a:solidFill>
            <a:srgbClr val="2FB572"/>
          </a:solidFill>
          <a:ln/>
        </p:spPr>
      </p:sp>
      <p:sp>
        <p:nvSpPr>
          <p:cNvPr id="30" name="Text 28"/>
          <p:cNvSpPr/>
          <p:nvPr/>
        </p:nvSpPr>
        <p:spPr>
          <a:xfrm>
            <a:off x="713232" y="5303520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Substitute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713232" y="5650992"/>
            <a:ext cx="1417320" cy="274320"/>
          </a:xfrm>
          <a:prstGeom prst="roundRect">
            <a:avLst>
              <a:gd name="adj" fmla="val 16667"/>
            </a:avLst>
          </a:prstGeom>
          <a:solidFill>
            <a:srgbClr val="2FB572"/>
          </a:solidFill>
          <a:ln/>
        </p:spPr>
      </p:sp>
      <p:sp>
        <p:nvSpPr>
          <p:cNvPr id="32" name="Text 30"/>
          <p:cNvSpPr/>
          <p:nvPr/>
        </p:nvSpPr>
        <p:spPr>
          <a:xfrm>
            <a:off x="713232" y="5650992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NIEDRIG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3611880" y="5266944"/>
            <a:ext cx="3520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Physische Infrastruktur kaum substituierbar; Sanierungsmarkt wächst strukturell.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7543800" y="1371600"/>
            <a:ext cx="4187952" cy="4800600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35" name="Text 33"/>
          <p:cNvSpPr/>
          <p:nvPr/>
        </p:nvSpPr>
        <p:spPr>
          <a:xfrm>
            <a:off x="7772400" y="15544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STRATEGISCHE ANTWORT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7772400" y="1965960"/>
            <a:ext cx="3749040" cy="4023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Vier von fünf Kräften drücken im Kerngeschäft Tiefbau auf die Marge. Die Antwort ist nicht «mehr Volumen», sondern Mix &amp; Disziplin:
</a:t>
            </a:r>
            <a:endParaRPr lang="en-US" sz="11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 Subunternehmer-Management zentralisieren</a:t>
            </a:r>
            <a:endParaRPr lang="en-US" sz="11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senkt die Lieferantenmacht — grösster Hebel (2'186'344 CHF Verlustvolumen).
</a:t>
            </a:r>
            <a:endParaRPr lang="en-US" sz="11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 GRANJET &amp; Werterhalt skalieren</a:t>
            </a:r>
            <a:endParaRPr lang="en-US" sz="11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margenstarke Segmente mit geringer Rivalität &amp; Substitution.
</a:t>
            </a:r>
            <a:endParaRPr lang="en-US" sz="11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 Submissions-Disziplin</a:t>
            </a:r>
            <a:endParaRPr lang="en-US" sz="11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Projekte mit negativem DB1 vor Zuschlag systematisch prüfen (Villmergen-Lehre).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Q1 2026  ·  vertraulich — nur für GL &amp; VR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12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HANDLUNGSEMPFEHLUNG AN DIE GL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nächsten Züge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5486400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417320"/>
            <a:ext cx="82296" cy="14173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6" name="Text 4"/>
          <p:cNvSpPr/>
          <p:nvPr/>
        </p:nvSpPr>
        <p:spPr>
          <a:xfrm>
            <a:off x="713232" y="1563624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SOFORT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713232" y="180136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Sanierungs-Taskforce Aarau &amp; BWI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13232" y="2167128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Villmergen-Fernwärme und armasuisse-/AEH-Verluste im Detail aufarbeiten; Verantwortlichkeiten und Termin pro Projekt definieren.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6199632" y="1417320"/>
            <a:ext cx="5486400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199632" y="1417320"/>
            <a:ext cx="82296" cy="14173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1" name="Text 9"/>
          <p:cNvSpPr/>
          <p:nvPr/>
        </p:nvSpPr>
        <p:spPr>
          <a:xfrm>
            <a:off x="6455664" y="1563624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SOFORT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6455664" y="180136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Subunternehmer-Steuerung Erdbau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55664" y="2167128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FL-Dritte in den 54 Verlustbaustellen prüfen; Rahmenverträge &amp; Vergabedisziplin zentralisieren — grösster Ergebnis-Hebel der Gruppe.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57200" y="3090672"/>
            <a:ext cx="5486400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090672"/>
            <a:ext cx="82296" cy="1417320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16" name="Text 14"/>
          <p:cNvSpPr/>
          <p:nvPr/>
        </p:nvSpPr>
        <p:spPr>
          <a:xfrm>
            <a:off x="713232" y="3236976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MITTELFRISTIG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713232" y="34747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DB1-Gate in der Submission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13232" y="3840480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Kein Zuschlag bei negativem DB1 ohne VR-/GL-Freigabe; Kalkulations-Review für Grossprojekte &gt; CHF 200k.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199632" y="3090672"/>
            <a:ext cx="5486400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99632" y="3090672"/>
            <a:ext cx="82296" cy="1417320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1" name="Text 19"/>
          <p:cNvSpPr/>
          <p:nvPr/>
        </p:nvSpPr>
        <p:spPr>
          <a:xfrm>
            <a:off x="6455664" y="3236976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MITTELFRISTIG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6455664" y="34747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GRANJET-Wachstum finanzieren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455664" y="3840480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Margenstärkstes PC (43,6 %) gezielt ausbauen — Kapazität, Vertrieb Industrie/Privat, Übertrag des Modells auf Werterhalt.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57200" y="4764024"/>
            <a:ext cx="5486400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57200" y="4764024"/>
            <a:ext cx="82296" cy="141732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26" name="Text 24"/>
          <p:cNvSpPr/>
          <p:nvPr/>
        </p:nvSpPr>
        <p:spPr>
          <a:xfrm>
            <a:off x="713232" y="4910328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STRATEGISCH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713232" y="514807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Mix-Verschiebung statt Volumen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713232" y="5513832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Anteil margenstarker Spezial-/Werterhalt-Leistungen erhöhen; defizitäre Preismarkt-Lose selektiver annehmen.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199632" y="4764024"/>
            <a:ext cx="5486400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199632" y="4764024"/>
            <a:ext cx="82296" cy="141732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31" name="Text 29"/>
          <p:cNvSpPr/>
          <p:nvPr/>
        </p:nvSpPr>
        <p:spPr>
          <a:xfrm>
            <a:off x="6455664" y="4910328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STRATEGISCH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455664" y="514807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Cockpit als laufendes Steuerungstool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455664" y="5513832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Smarties-Cockpit quartalsweise aktualisieren (Live-data.json); Problemquote und Optimierungspotenzial als VR-KPI etablieren.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Q1 2026  ·  vertraulich — nur für GL &amp; VR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13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27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C00000"/>
          </a:solidFill>
          <a:ln/>
        </p:spPr>
      </p:sp>
      <p:pic>
        <p:nvPicPr>
          <p:cNvPr id="3" name="Image 0" descr="/home/claude/aarvia/logo_aarvia_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822960"/>
            <a:ext cx="3108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77240" y="219456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Fazit für die Geschäftsleitung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822960" y="3200400"/>
            <a:ext cx="10241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Gruppe ist im Kern gesund, aber das Ergebnis ist konzentriert verwundbar. </a:t>
            </a:r>
            <a:pPr indent="0" marL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Wenige Grossverluste und die FL-Dritte-Abhängigkeit im Erdbau entscheiden über das Gruppenresultat. Der grösste realisierbare Hebel von rund </a:t>
            </a:r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2,19 Mio. CHF</a:t>
            </a:r>
            <a:pPr indent="0" marL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liegt nicht im Umsatz, sondern in Subunternehmer-Disziplin, Submissions-Selektion und dem Ausbau der margenstarken Spezialsegmente.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822960" y="61264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Smarties Cockpit · Q1 2026 · Verwaltungsrat Aarvia Gruppe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MANAGEMENT SUMMARY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Lage in einem Satz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3258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Gruppe erwirtschaftet bei </a:t>
            </a:r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20'018'749 CHF Ertrag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nur </a:t>
            </a:r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146'737 CHF Ergebnis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(0,7 %). Wenige Grossverluste verzehren den Gewinn der gesunden Einheiten.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457200" y="2514600"/>
            <a:ext cx="3520440" cy="16002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2514600"/>
            <a:ext cx="82296" cy="1600200"/>
          </a:xfrm>
          <a:prstGeom prst="rect">
            <a:avLst/>
          </a:prstGeom>
          <a:solidFill>
            <a:srgbClr val="2FB572"/>
          </a:solidFill>
          <a:ln/>
        </p:spPr>
      </p:sp>
      <p:sp>
        <p:nvSpPr>
          <p:cNvPr id="7" name="Text 5"/>
          <p:cNvSpPr/>
          <p:nvPr/>
        </p:nvSpPr>
        <p:spPr>
          <a:xfrm>
            <a:off x="713232" y="2697480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TRÄGER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13232" y="306324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GRANJET + die beiden Tiefbau-PC (Unteres Aaretal, Limmat) liefern stabile, positive Deckungsbeiträge.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251960" y="2514600"/>
            <a:ext cx="3520440" cy="16002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251960" y="2514600"/>
            <a:ext cx="82296" cy="160020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1" name="Text 9"/>
          <p:cNvSpPr/>
          <p:nvPr/>
        </p:nvSpPr>
        <p:spPr>
          <a:xfrm>
            <a:off x="4507992" y="2697480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VERLUST-NESTER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07992" y="306324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Aarau (−345'433) und BWI (−105'705) binden Management-Kapazität und drücken das Gruppenergebnis.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57200" y="4389120"/>
            <a:ext cx="3520440" cy="16002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4389120"/>
            <a:ext cx="82296" cy="160020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5" name="Text 13"/>
          <p:cNvSpPr/>
          <p:nvPr/>
        </p:nvSpPr>
        <p:spPr>
          <a:xfrm>
            <a:off x="713232" y="4572000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GRÖSSTE EINHEIT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13232" y="493776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Erdbau trägt mit 8'916'613 CHF fast die Hälfte des Umsatzes — aber bei nur 1,6 % Marge und 54 Verlustbaustellen.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251960" y="4389120"/>
            <a:ext cx="3520440" cy="16002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251960" y="4389120"/>
            <a:ext cx="82296" cy="160020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9" name="Text 17"/>
          <p:cNvSpPr/>
          <p:nvPr/>
        </p:nvSpPr>
        <p:spPr>
          <a:xfrm>
            <a:off x="4507992" y="4572000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GRÖSSTER HEBEL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07992" y="493776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Fremdleistungen Dritte (Subunternehmer) sind der dominierende Kostentreiber in fast allen Verlustprojekten.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8229600" y="1280160"/>
            <a:ext cx="3502152" cy="4663440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2" name="Text 20"/>
          <p:cNvSpPr/>
          <p:nvPr/>
        </p:nvSpPr>
        <p:spPr>
          <a:xfrm>
            <a:off x="8503920" y="155448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OPTIMIERUNGS-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POTENZIAL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503920" y="237744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2'186'344</a:t>
            </a:r>
            <a:endParaRPr lang="en-US" sz="3400" dirty="0"/>
          </a:p>
        </p:txBody>
      </p:sp>
      <p:sp>
        <p:nvSpPr>
          <p:cNvPr id="24" name="Text 22"/>
          <p:cNvSpPr/>
          <p:nvPr/>
        </p:nvSpPr>
        <p:spPr>
          <a:xfrm>
            <a:off x="8503920" y="3154680"/>
            <a:ext cx="3017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CHF Verlustvolumen in den Kategorien «schlecht» und «sehr schlecht» — der realistische Ergebnis-Hebel.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8503920" y="4343400"/>
            <a:ext cx="2926080" cy="0"/>
          </a:xfrm>
          <a:prstGeom prst="line">
            <a:avLst/>
          </a:prstGeom>
          <a:noFill/>
          <a:ln w="12700">
            <a:solidFill>
              <a:srgbClr val="3A476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503920" y="4526280"/>
            <a:ext cx="3017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149 </a:t>
            </a:r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von 283 Baustellen defizitär (52,7 %)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Q1 2026  ·  vertraulich — nur für GL &amp; VR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2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GRUPPEN-ÜBERSICHT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Ergebnisbeitrag je Profit Center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325880"/>
          <a:ext cx="6766560" cy="4937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7498080" y="1325880"/>
            <a:ext cx="4233672" cy="493776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726680" y="148132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 &amp; UMSATZ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726680" y="1828800"/>
          <a:ext cx="379476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1143000"/>
                <a:gridCol w="822960"/>
              </a:tblGrid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PC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Ertrag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Marge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Erdbau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8'916'613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9A2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1,6 %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Limmat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3'749'453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2FB57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3,6 %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Unteres Aaretal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3'594'057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2FB57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3,7 %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Infrastrukturbau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2'161'433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9A2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1,0 %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Aarau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972'574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-35,5 %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GRANJET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384'448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2FB57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43,6 %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BWI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240'171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-44,0 %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Gruppe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20'018'749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0,7 %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Q1 2026  ·  vertraulich — nur für GL &amp; VR</a:t>
            </a:r>
            <a:endParaRPr lang="en-US" sz="850" dirty="0"/>
          </a:p>
        </p:txBody>
      </p:sp>
      <p:sp>
        <p:nvSpPr>
          <p:cNvPr id="9" name="Text 5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3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PORTFOLIO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 vs. Volumen — wo steht jedes PC?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097280" y="1600200"/>
            <a:ext cx="6400800" cy="4160520"/>
          </a:xfrm>
          <a:prstGeom prst="rect">
            <a:avLst/>
          </a:prstGeom>
          <a:solidFill>
            <a:srgbClr val="FCFCFD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97280" y="3680460"/>
            <a:ext cx="6400800" cy="0"/>
          </a:xfrm>
          <a:prstGeom prst="line">
            <a:avLst/>
          </a:prstGeom>
          <a:noFill/>
          <a:ln w="12700">
            <a:solidFill>
              <a:srgbClr val="C9A227"/>
            </a:solidFill>
            <a:prstDash val="dash"/>
          </a:ln>
        </p:spPr>
      </p:sp>
      <p:sp>
        <p:nvSpPr>
          <p:cNvPr id="6" name="Text 4"/>
          <p:cNvSpPr/>
          <p:nvPr/>
        </p:nvSpPr>
        <p:spPr>
          <a:xfrm>
            <a:off x="1143000" y="3424428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C9A227"/>
                </a:solidFill>
              </a:rPr>
              <a:t>Break-even (0 %)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1097280" y="5760720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5650992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-50%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1097280" y="5344668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523494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-40%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1097280" y="4928616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818888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-30%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1097280" y="4512564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4402836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-20%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097280" y="4096512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986784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-10%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57200" y="3570732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0%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1097280" y="3264408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15468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10%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1097280" y="2848356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2738628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20%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1097280" y="2432304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2322576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30%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1097280" y="2016252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1906524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40%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1097280" y="1600200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1490472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50%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1097280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22960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0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2444817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170497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2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792354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518034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4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5139891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65571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6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6487427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213107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8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1097280" y="603504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Ertrag (Mio CHF)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 rot="16200000">
            <a:off x="137160" y="3131820"/>
            <a:ext cx="1280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Ergebnis-Marge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282927" y="3290606"/>
            <a:ext cx="471830" cy="471830"/>
          </a:xfrm>
          <a:prstGeom prst="ellipse">
            <a:avLst/>
          </a:prstGeom>
          <a:solidFill>
            <a:srgbClr val="2FB572">
              <a:alpha val="75000"/>
            </a:srgbClr>
          </a:solidFill>
          <a:ln w="15875">
            <a:solidFill>
              <a:srgbClr val="2FB572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800477" y="3142473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UA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3372997" y="3280136"/>
            <a:ext cx="501091" cy="501091"/>
          </a:xfrm>
          <a:prstGeom prst="ellipse">
            <a:avLst/>
          </a:prstGeom>
          <a:solidFill>
            <a:srgbClr val="2FB572">
              <a:alpha val="75000"/>
            </a:srgbClr>
          </a:solidFill>
          <a:ln w="15875">
            <a:solidFill>
              <a:srgbClr val="2FB572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919809" y="3695273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Limmat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2425569" y="3510839"/>
            <a:ext cx="256032" cy="256032"/>
          </a:xfrm>
          <a:prstGeom prst="ellipse">
            <a:avLst/>
          </a:prstGeom>
          <a:solidFill>
            <a:srgbClr val="C9A227">
              <a:alpha val="75000"/>
            </a:srgbClr>
          </a:solidFill>
          <a:ln w="15875">
            <a:solidFill>
              <a:srgbClr val="C9A227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727321" y="3519983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Infra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1116736" y="1626900"/>
            <a:ext cx="479146" cy="479146"/>
          </a:xfrm>
          <a:prstGeom prst="ellipse">
            <a:avLst/>
          </a:prstGeom>
          <a:solidFill>
            <a:srgbClr val="2FB572">
              <a:alpha val="75000"/>
            </a:srgbClr>
          </a:solidFill>
          <a:ln w="15875">
            <a:solidFill>
              <a:srgbClr val="2FB57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1641602" y="1747601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Granjet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1078048" y="5330038"/>
            <a:ext cx="362102" cy="362102"/>
          </a:xfrm>
          <a:prstGeom prst="ellipse">
            <a:avLst/>
          </a:prstGeom>
          <a:solidFill>
            <a:srgbClr val="C00000">
              <a:alpha val="75000"/>
            </a:srgbClr>
          </a:solidFill>
          <a:ln w="15875">
            <a:solidFill>
              <a:srgbClr val="C0000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485871" y="5392217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BWI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1600779" y="5005654"/>
            <a:ext cx="303581" cy="303581"/>
          </a:xfrm>
          <a:prstGeom prst="ellipse">
            <a:avLst/>
          </a:prstGeom>
          <a:solidFill>
            <a:srgbClr val="C00000">
              <a:alpha val="75000"/>
            </a:srgbClr>
          </a:solidFill>
          <a:ln w="15875">
            <a:solidFill>
              <a:srgbClr val="C0000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1950080" y="5038573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Aarau</a:t>
            </a:r>
            <a:endParaRPr lang="en-US" sz="950" dirty="0"/>
          </a:p>
        </p:txBody>
      </p:sp>
      <p:sp>
        <p:nvSpPr>
          <p:cNvPr id="52" name="Shape 50"/>
          <p:cNvSpPr/>
          <p:nvPr/>
        </p:nvSpPr>
        <p:spPr>
          <a:xfrm>
            <a:off x="6675244" y="3184124"/>
            <a:ext cx="859536" cy="859536"/>
          </a:xfrm>
          <a:prstGeom prst="ellipse">
            <a:avLst/>
          </a:prstGeom>
          <a:solidFill>
            <a:srgbClr val="C9A227">
              <a:alpha val="75000"/>
            </a:srgbClr>
          </a:solidFill>
          <a:ln w="15875">
            <a:solidFill>
              <a:srgbClr val="C9A227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687692" y="3495020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Erdbau</a:t>
            </a:r>
            <a:endParaRPr lang="en-US" sz="950" dirty="0"/>
          </a:p>
        </p:txBody>
      </p:sp>
      <p:sp>
        <p:nvSpPr>
          <p:cNvPr id="54" name="Shape 52"/>
          <p:cNvSpPr/>
          <p:nvPr/>
        </p:nvSpPr>
        <p:spPr>
          <a:xfrm>
            <a:off x="8229600" y="1600200"/>
            <a:ext cx="3502152" cy="41605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8458200" y="17830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LESEHILFE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8458200" y="2194560"/>
            <a:ext cx="310896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Blasengrösse = Anzahl Baustellen.
</a:t>
            </a:r>
            <a:endParaRPr lang="en-US" sz="1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Oben </a:t>
            </a:r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positive Marge (Träger der Gruppe).
</a:t>
            </a:r>
            <a:endParaRPr lang="en-US" sz="1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Unten </a:t>
            </a:r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negative Marge (Sanierungsfälle Aarau, BWI).
</a:t>
            </a:r>
            <a:endParaRPr lang="en-US" sz="1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Erdbau </a:t>
            </a:r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liegt weit rechts (Volumen), aber dicht über null — der grösste Hebel der Gruppe.</a:t>
            </a:r>
            <a:endParaRPr lang="en-US" sz="1200" dirty="0"/>
          </a:p>
        </p:txBody>
      </p:sp>
      <p:sp>
        <p:nvSpPr>
          <p:cNvPr id="57" name="Text 55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Q1 2026  ·  vertraulich — nur für GL &amp; VR</a:t>
            </a:r>
            <a:endParaRPr lang="en-US" sz="850" dirty="0"/>
          </a:p>
        </p:txBody>
      </p:sp>
      <p:sp>
        <p:nvSpPr>
          <p:cNvPr id="58" name="Text 56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4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3002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Unteres Aaretal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Tiefbau / Strassenbau  ·  Unteres Aaretal (AG)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3'594'057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132'473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3,7 %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Bad Zurzach, Sanierung Schwertgasse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−81'586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Freienwil, Sanierung Dorfstrasse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−54'055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Schöfflisdorf, Modernisierung Regenbecken Post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−37'326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Baden, Rütistrasse - Umbau Bushaltestelle Be…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−17'967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Lengnau, Ausbau Weidstrasse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−12'633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Solide geführter Tiefbau. Grossprojekt-Risiken (Bad Zurzach) eng überwachen; Material- und Subunternehmer-Kosten sind der Hebel.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Q1 2026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5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3005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Limmat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Tiefbau / Werkleitungsbau  ·  Limmattal (ZH)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3'749'453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135'457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3,6 %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46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Dietikon, Lägernstrasse Ersatzneubau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−157'083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Bergdietikon, Erschliessung oberer Schönenberg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−42'378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Spreitenbach, Poststrasse, TP12g FW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−40'041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Kleinbaustellen William Schlegel 2025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−10'882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Buchs, Sanierung Kastellstrasse - Mitte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−10'562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Stabiler Werkleitungsbau. Einzelverlust Dietikon Lägernstrasse (−157k) aufarbeiten; FL-Dritte/Lohn-GWP disziplinieren.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Q1 2026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6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3000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Infrastrukturbau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Ingenieurtiefbau / ANU  ·  Baden / Region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2'161'433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21'605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1,0 %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Dietikon, N01 - SABA Limmattal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−32'477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Baden, Bäderstrasse FW/FK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−6'981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Baden, Badstrasse - Netzerweiterung FW/FK 2025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−4'053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Baden, Strassen-/Werkleitungssan. Kirchweg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−3'153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Dünne Marge bei Grossbaustellen (ANU). Keine «sehr schlecht»-Projekte — Fokus auf DB1-Disziplin bei Subunternehmer-lastigen Losen.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Q1 2026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7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3007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GRANJET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Höchstdruck-Wasserstrahlen / Werterhalt  ·  CH-weit (Industrie)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384'448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167'768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43,6 %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43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Winterthur, Storchenbrücke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−7'550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Zürich, Riedgrabenweg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−5'234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Triesenberg, Brücken Rüfenen und Tieftobel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−4'959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Lenzburg, N01, VoMa, N1-308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−1'095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Opfikon, Thurgauerstrasse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−1'727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Vorzeige-PC: 43,6 % Marge, Turnaround Q4→Q1. Spezialisierung (Höchstdruck-Wasserstrahlen) skalieren — Wachstumsmotor der Gruppe.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Q1 2026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8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BWI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Bautenschutz &amp; Instandsetzung  ·  Zürich / Region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240'171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−105'705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-44,0 %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AEH Freie Strasse 109 / St.Alban-Graben 1-3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−141'074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Othmarsingen, armasuisse, Plätze und PU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−78'308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Zürich, Naglerwiesenstrasse Parkdeck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−47'000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Othmarsingen, armasuisse, Bodenbelag Halle A/B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−37'637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Wettingen, IS TG Landstr. 114 &amp; Bahnhofstr. 92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−33'233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Sanierungsfall. Konzentrierte Grossverluste (AEH, Othmarsingen) belasten; Kunden- und Auftragsselektion schärfen.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Q1 2026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9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Aarvia Smarties — GL-Präsentation Q1 2026</dc:title>
  <dc:subject>PptxGenJS Presentation</dc:subject>
  <dc:creator>Aarvia Gruppe — Verwaltungsrat</dc:creator>
  <cp:lastModifiedBy>Aarvia Gruppe — Verwaltungsrat</cp:lastModifiedBy>
  <cp:revision>1</cp:revision>
  <dcterms:created xsi:type="dcterms:W3CDTF">2026-06-06T13:50:45Z</dcterms:created>
  <dcterms:modified xsi:type="dcterms:W3CDTF">2026-06-06T13:50:45Z</dcterms:modified>
</cp:coreProperties>
</file>